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60" r:id="rId6"/>
    <p:sldId id="263" r:id="rId7"/>
    <p:sldId id="262" r:id="rId8"/>
    <p:sldId id="271" r:id="rId9"/>
    <p:sldId id="265" r:id="rId10"/>
    <p:sldId id="264" r:id="rId11"/>
    <p:sldId id="267" r:id="rId12"/>
    <p:sldId id="266" r:id="rId13"/>
    <p:sldId id="269" r:id="rId14"/>
    <p:sldId id="268" r:id="rId15"/>
    <p:sldId id="272" r:id="rId16"/>
    <p:sldId id="270" r:id="rId17"/>
  </p:sldIdLst>
  <p:sldSz cx="12192000" cy="6858000"/>
  <p:notesSz cx="6858000" cy="12192000"/>
  <p:embeddedFontLst>
    <p:embeddedFont>
      <p:font typeface="MiSans" pitchFamily="2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7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64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01A8-5D62-0D62-2B80-18937DFB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BBBA4-792C-E26C-9F97-2B96CA9DE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04926-0523-B440-0CD1-0936744A9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27C7E-0943-AA0A-478C-D50697E88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9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B49C60-DCA2-BB4F-7F72-19CEE59D8DEA}"/>
              </a:ext>
            </a:extLst>
          </p:cNvPr>
          <p:cNvSpPr/>
          <p:nvPr userDrawn="1"/>
        </p:nvSpPr>
        <p:spPr>
          <a:xfrm>
            <a:off x="2897579" y="6187044"/>
            <a:ext cx="1484416" cy="67095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F4925E3-CDD2-72CE-041F-8BF7F6BD6294}"/>
              </a:ext>
            </a:extLst>
          </p:cNvPr>
          <p:cNvGrpSpPr/>
          <p:nvPr userDrawn="1"/>
        </p:nvGrpSpPr>
        <p:grpSpPr>
          <a:xfrm>
            <a:off x="-214711" y="0"/>
            <a:ext cx="12416483" cy="6863497"/>
            <a:chOff x="-214711" y="0"/>
            <a:chExt cx="12416483" cy="6863497"/>
          </a:xfrm>
        </p:grpSpPr>
        <p:pic>
          <p:nvPicPr>
            <p:cNvPr id="3" name="Image 0" descr="https://kimi-img.moonshot.cn/pub/slides/slides_tmpl/image/25-09-04-15:08:20-d2sjlp61bb2p4onbqabg.jpeg">
              <a:extLst>
                <a:ext uri="{FF2B5EF4-FFF2-40B4-BE49-F238E27FC236}">
                  <a16:creationId xmlns:a16="http://schemas.microsoft.com/office/drawing/2014/main" id="{BB55668F-082F-27A0-C7BC-7CB493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0" y="0"/>
              <a:ext cx="12201772" cy="6863497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488CC4B-35A2-600B-7773-2C3FD12B7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4711" y="0"/>
              <a:ext cx="46355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19-d2sjlou1bb2p4onbqa5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323234"/>
            <a:ext cx="4984668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歌剧改编</a:t>
            </a:r>
            <a:endParaRPr lang="en-US" sz="44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altLang="zh-CN" sz="44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赛博朋克虚拟偶像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94725" y="4963491"/>
            <a:ext cx="2148840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姓名：甘宇</a:t>
            </a:r>
            <a:endParaRPr lang="en-US" sz="18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4725" y="5726311"/>
            <a:ext cx="26365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日期：2025/</a:t>
            </a:r>
            <a:r>
              <a:rPr lang="en-US" altLang="zh-CN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4-15:08:21-d2sjlpe1bb2p4onbqa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129" y="-382270"/>
            <a:ext cx="7333471" cy="561584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D8FE6A63-1515-CE31-498D-F354459C6578}"/>
              </a:ext>
            </a:extLst>
          </p:cNvPr>
          <p:cNvSpPr/>
          <p:nvPr/>
        </p:nvSpPr>
        <p:spPr>
          <a:xfrm>
            <a:off x="394725" y="5356979"/>
            <a:ext cx="26365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学号：</a:t>
            </a:r>
            <a:r>
              <a:rPr lang="en-US" altLang="zh-CN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2535062214</a:t>
            </a:r>
            <a:endParaRPr lang="en-US" sz="16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C5ABEB0-8ACF-3AA2-4D2B-96CA1EB61956}"/>
              </a:ext>
            </a:extLst>
          </p:cNvPr>
          <p:cNvSpPr/>
          <p:nvPr/>
        </p:nvSpPr>
        <p:spPr>
          <a:xfrm>
            <a:off x="-126139" y="3000342"/>
            <a:ext cx="4984668" cy="7694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</a:t>
            </a:r>
            <a:r>
              <a:rPr lang="en-US" altLang="zh-CN" sz="44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永远自由</a:t>
            </a:r>
            <a:r>
              <a:rPr lang="en-US" altLang="zh-CN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》——</a:t>
            </a:r>
            <a:endParaRPr lang="en-US" sz="44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最满意的AI作品系列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" y="1049647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三帧未来主义视觉定格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" y="1557647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展现“自由”在数字时代的璀璨与脆弱</a:t>
            </a:r>
            <a:endParaRPr lang="en-US" sz="1600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 l="833" r="833"/>
          <a:stretch/>
        </p:blipFill>
        <p:spPr>
          <a:xfrm>
            <a:off x="369570" y="2319647"/>
            <a:ext cx="3556000" cy="2032000"/>
          </a:xfrm>
          <a:prstGeom prst="roundRect">
            <a:avLst>
              <a:gd name="adj" fmla="val 5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1118076" y="4504047"/>
            <a:ext cx="205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图1：科技仪式感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69570" y="4859647"/>
            <a:ext cx="3556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环形霓虹与激光构成量子花窗，替代传统沙龙的水晶灯，彰显未来舞台的科技感与仪式感。</a:t>
            </a:r>
            <a:endParaRPr lang="en-US" sz="1600" dirty="0"/>
          </a:p>
        </p:txBody>
      </p:sp>
      <p:pic>
        <p:nvPicPr>
          <p:cNvPr id="8" name="Image 2"/>
          <p:cNvPicPr>
            <a:picLocks noChangeAspect="1"/>
          </p:cNvPicPr>
          <p:nvPr/>
        </p:nvPicPr>
        <p:blipFill>
          <a:blip r:embed="rId5"/>
          <a:srcRect l="833" r="833"/>
          <a:stretch/>
        </p:blipFill>
        <p:spPr>
          <a:xfrm>
            <a:off x="4331970" y="2319647"/>
            <a:ext cx="3556000" cy="2032000"/>
          </a:xfrm>
          <a:prstGeom prst="roundRect">
            <a:avLst>
              <a:gd name="adj" fmla="val 5000"/>
            </a:avLst>
          </a:prstGeom>
        </p:spPr>
      </p:pic>
      <p:sp>
        <p:nvSpPr>
          <p:cNvPr id="9" name="Text 4"/>
          <p:cNvSpPr/>
          <p:nvPr/>
        </p:nvSpPr>
        <p:spPr>
          <a:xfrm>
            <a:off x="5067181" y="4504047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图2：情感数据流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331970" y="4961247"/>
            <a:ext cx="355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" altLang="zh-CN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Vivi</a:t>
            </a:r>
            <a:r>
              <a:rPr lang="zh-CN" altLang="en-US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特写，面部表情从欢快转为沉思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en-US" sz="1400" dirty="0" err="1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映射她在自由与孤独间的瞬时动摇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pic>
        <p:nvPicPr>
          <p:cNvPr id="11" name="Image 3"/>
          <p:cNvPicPr>
            <a:picLocks noChangeAspect="1"/>
          </p:cNvPicPr>
          <p:nvPr/>
        </p:nvPicPr>
        <p:blipFill>
          <a:blip r:embed="rId6"/>
          <a:srcRect l="833" r="833"/>
          <a:stretch/>
        </p:blipFill>
        <p:spPr>
          <a:xfrm>
            <a:off x="8294370" y="2319647"/>
            <a:ext cx="3556000" cy="2032000"/>
          </a:xfrm>
          <a:prstGeom prst="roundRect">
            <a:avLst>
              <a:gd name="adj" fmla="val 5000"/>
            </a:avLst>
          </a:prstGeom>
        </p:spPr>
      </p:pic>
      <p:sp>
        <p:nvSpPr>
          <p:cNvPr id="12" name="Text 6"/>
          <p:cNvSpPr/>
          <p:nvPr/>
        </p:nvSpPr>
        <p:spPr>
          <a:xfrm>
            <a:off x="9130586" y="4504047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2A6F7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图3：算法世界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294370" y="4961247"/>
            <a:ext cx="355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舞台全景，展示 </a:t>
            </a:r>
            <a:r>
              <a:rPr lang="en" altLang="zh-CN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cyberpunk </a:t>
            </a:r>
            <a:r>
              <a:rPr lang="zh-CN" altLang="en-US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上海和</a:t>
            </a:r>
            <a:r>
              <a:rPr lang="en" altLang="zh-CN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AI</a:t>
            </a:r>
            <a:r>
              <a:rPr lang="zh-CN" altLang="en-US" sz="1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助手，突出科技与情感的对比。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生成作品与原歌剧对比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CHAPTER.05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" y="561634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 err="1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从豪华沙龙到赛博都市的演化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143660" y="1272637"/>
            <a:ext cx="1809815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原版</a:t>
            </a:r>
            <a:r>
              <a:rPr lang="zh-CN" altLang="en-US" sz="20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：奢华温暖</a:t>
            </a:r>
            <a:endParaRPr lang="en-US" sz="1600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 rotWithShape="1">
          <a:blip r:embed="rId4"/>
          <a:srcRect l="5225" t="18703" r="7724" b="5450"/>
          <a:stretch/>
        </p:blipFill>
        <p:spPr>
          <a:xfrm>
            <a:off x="698482" y="1807182"/>
            <a:ext cx="4700172" cy="2797180"/>
          </a:xfrm>
          <a:prstGeom prst="roundRect">
            <a:avLst>
              <a:gd name="adj" fmla="val 6250"/>
            </a:avLst>
          </a:prstGeom>
        </p:spPr>
      </p:pic>
      <p:sp>
        <p:nvSpPr>
          <p:cNvPr id="6" name="Shape 2"/>
          <p:cNvSpPr/>
          <p:nvPr/>
        </p:nvSpPr>
        <p:spPr>
          <a:xfrm>
            <a:off x="775561" y="5141936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7800" y="88900"/>
                </a:moveTo>
                <a:cubicBezTo>
                  <a:pt x="177800" y="89213"/>
                  <a:pt x="177800" y="89525"/>
                  <a:pt x="177800" y="89838"/>
                </a:cubicBezTo>
                <a:cubicBezTo>
                  <a:pt x="177661" y="102513"/>
                  <a:pt x="166132" y="111125"/>
                  <a:pt x="153457" y="111125"/>
                </a:cubicBezTo>
                <a:lnTo>
                  <a:pt x="119459" y="111125"/>
                </a:lnTo>
                <a:cubicBezTo>
                  <a:pt x="110257" y="111125"/>
                  <a:pt x="102791" y="118591"/>
                  <a:pt x="102791" y="127794"/>
                </a:cubicBezTo>
                <a:cubicBezTo>
                  <a:pt x="102791" y="128974"/>
                  <a:pt x="102930" y="130120"/>
                  <a:pt x="103138" y="131232"/>
                </a:cubicBezTo>
                <a:cubicBezTo>
                  <a:pt x="103867" y="134774"/>
                  <a:pt x="105395" y="138177"/>
                  <a:pt x="106888" y="141615"/>
                </a:cubicBezTo>
                <a:cubicBezTo>
                  <a:pt x="109007" y="146407"/>
                  <a:pt x="111090" y="151165"/>
                  <a:pt x="111090" y="156200"/>
                </a:cubicBezTo>
                <a:cubicBezTo>
                  <a:pt x="111090" y="167243"/>
                  <a:pt x="103589" y="177279"/>
                  <a:pt x="92546" y="177731"/>
                </a:cubicBezTo>
                <a:cubicBezTo>
                  <a:pt x="91331" y="177765"/>
                  <a:pt x="90115" y="177800"/>
                  <a:pt x="88865" y="177800"/>
                </a:cubicBezTo>
                <a:cubicBezTo>
                  <a:pt x="39762" y="177800"/>
                  <a:pt x="-35" y="138003"/>
                  <a:pt x="-35" y="88900"/>
                </a:cubicBezTo>
                <a:cubicBezTo>
                  <a:pt x="-35" y="39797"/>
                  <a:pt x="39797" y="0"/>
                  <a:pt x="88900" y="0"/>
                </a:cubicBezTo>
                <a:cubicBezTo>
                  <a:pt x="138003" y="0"/>
                  <a:pt x="177800" y="39797"/>
                  <a:pt x="177800" y="88900"/>
                </a:cubicBezTo>
                <a:close/>
                <a:moveTo>
                  <a:pt x="44450" y="100013"/>
                </a:moveTo>
                <a:cubicBezTo>
                  <a:pt x="44450" y="93879"/>
                  <a:pt x="39471" y="88900"/>
                  <a:pt x="33337" y="88900"/>
                </a:cubicBezTo>
                <a:cubicBezTo>
                  <a:pt x="27204" y="88900"/>
                  <a:pt x="22225" y="93879"/>
                  <a:pt x="22225" y="100013"/>
                </a:cubicBezTo>
                <a:cubicBezTo>
                  <a:pt x="22225" y="106146"/>
                  <a:pt x="27204" y="111125"/>
                  <a:pt x="33337" y="111125"/>
                </a:cubicBezTo>
                <a:cubicBezTo>
                  <a:pt x="39471" y="111125"/>
                  <a:pt x="44450" y="106146"/>
                  <a:pt x="44450" y="100013"/>
                </a:cubicBezTo>
                <a:close/>
                <a:moveTo>
                  <a:pt x="44450" y="66675"/>
                </a:moveTo>
                <a:cubicBezTo>
                  <a:pt x="50583" y="66675"/>
                  <a:pt x="55563" y="61696"/>
                  <a:pt x="55563" y="55563"/>
                </a:cubicBezTo>
                <a:cubicBezTo>
                  <a:pt x="55563" y="49429"/>
                  <a:pt x="50583" y="44450"/>
                  <a:pt x="44450" y="44450"/>
                </a:cubicBezTo>
                <a:cubicBezTo>
                  <a:pt x="38317" y="44450"/>
                  <a:pt x="33337" y="49429"/>
                  <a:pt x="33337" y="55563"/>
                </a:cubicBezTo>
                <a:cubicBezTo>
                  <a:pt x="33337" y="61696"/>
                  <a:pt x="38317" y="66675"/>
                  <a:pt x="44450" y="66675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133350" y="66675"/>
                </a:moveTo>
                <a:cubicBezTo>
                  <a:pt x="139483" y="66675"/>
                  <a:pt x="144463" y="61696"/>
                  <a:pt x="144463" y="55563"/>
                </a:cubicBezTo>
                <a:cubicBezTo>
                  <a:pt x="144463" y="49429"/>
                  <a:pt x="139483" y="44450"/>
                  <a:pt x="133350" y="44450"/>
                </a:cubicBezTo>
                <a:cubicBezTo>
                  <a:pt x="127217" y="44450"/>
                  <a:pt x="122238" y="49429"/>
                  <a:pt x="122238" y="55563"/>
                </a:cubicBezTo>
                <a:cubicBezTo>
                  <a:pt x="122238" y="61696"/>
                  <a:pt x="127217" y="66675"/>
                  <a:pt x="133350" y="66675"/>
                </a:cubicBezTo>
                <a:close/>
              </a:path>
            </a:pathLst>
          </a:custGeom>
          <a:solidFill>
            <a:srgbClr val="C78B3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1013686" y="5053036"/>
            <a:ext cx="454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视觉：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镀金镜子与绸缎礼服，象征19世纪的奢华与温暖。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75561" y="5599136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885" y="79350"/>
                </a:moveTo>
                <a:cubicBezTo>
                  <a:pt x="27503" y="47054"/>
                  <a:pt x="55319" y="22225"/>
                  <a:pt x="88900" y="22225"/>
                </a:cubicBezTo>
                <a:cubicBezTo>
                  <a:pt x="107305" y="22225"/>
                  <a:pt x="123974" y="29691"/>
                  <a:pt x="136059" y="41741"/>
                </a:cubicBezTo>
                <a:cubicBezTo>
                  <a:pt x="136128" y="41811"/>
                  <a:pt x="136198" y="41880"/>
                  <a:pt x="136267" y="41950"/>
                </a:cubicBezTo>
                <a:lnTo>
                  <a:pt x="138906" y="44450"/>
                </a:lnTo>
                <a:lnTo>
                  <a:pt x="122272" y="44450"/>
                </a:lnTo>
                <a:cubicBezTo>
                  <a:pt x="116126" y="44450"/>
                  <a:pt x="111160" y="49416"/>
                  <a:pt x="111160" y="55563"/>
                </a:cubicBezTo>
                <a:cubicBezTo>
                  <a:pt x="111160" y="61709"/>
                  <a:pt x="116126" y="66675"/>
                  <a:pt x="122272" y="66675"/>
                </a:cubicBezTo>
                <a:lnTo>
                  <a:pt x="166722" y="66675"/>
                </a:lnTo>
                <a:cubicBezTo>
                  <a:pt x="172869" y="66675"/>
                  <a:pt x="177835" y="61709"/>
                  <a:pt x="177835" y="55563"/>
                </a:cubicBezTo>
                <a:lnTo>
                  <a:pt x="177835" y="11112"/>
                </a:lnTo>
                <a:cubicBezTo>
                  <a:pt x="177835" y="4966"/>
                  <a:pt x="172869" y="0"/>
                  <a:pt x="166722" y="0"/>
                </a:cubicBezTo>
                <a:cubicBezTo>
                  <a:pt x="160576" y="0"/>
                  <a:pt x="155610" y="4966"/>
                  <a:pt x="155610" y="11112"/>
                </a:cubicBezTo>
                <a:lnTo>
                  <a:pt x="155610" y="29656"/>
                </a:lnTo>
                <a:lnTo>
                  <a:pt x="151686" y="25941"/>
                </a:lnTo>
                <a:cubicBezTo>
                  <a:pt x="135607" y="9932"/>
                  <a:pt x="113382" y="0"/>
                  <a:pt x="88900" y="0"/>
                </a:cubicBezTo>
                <a:cubicBezTo>
                  <a:pt x="44103" y="0"/>
                  <a:pt x="7049" y="33129"/>
                  <a:pt x="903" y="76225"/>
                </a:cubicBezTo>
                <a:cubicBezTo>
                  <a:pt x="35" y="82302"/>
                  <a:pt x="4237" y="87928"/>
                  <a:pt x="10314" y="88796"/>
                </a:cubicBezTo>
                <a:cubicBezTo>
                  <a:pt x="16391" y="89664"/>
                  <a:pt x="22017" y="85427"/>
                  <a:pt x="22885" y="79385"/>
                </a:cubicBezTo>
                <a:close/>
                <a:moveTo>
                  <a:pt x="176897" y="101575"/>
                </a:moveTo>
                <a:cubicBezTo>
                  <a:pt x="177765" y="95498"/>
                  <a:pt x="173529" y="89872"/>
                  <a:pt x="167486" y="89004"/>
                </a:cubicBezTo>
                <a:cubicBezTo>
                  <a:pt x="161444" y="88136"/>
                  <a:pt x="155783" y="92373"/>
                  <a:pt x="154915" y="98415"/>
                </a:cubicBezTo>
                <a:cubicBezTo>
                  <a:pt x="150297" y="130711"/>
                  <a:pt x="122481" y="155540"/>
                  <a:pt x="88900" y="155540"/>
                </a:cubicBezTo>
                <a:cubicBezTo>
                  <a:pt x="70495" y="155540"/>
                  <a:pt x="53826" y="148074"/>
                  <a:pt x="41741" y="136024"/>
                </a:cubicBezTo>
                <a:cubicBezTo>
                  <a:pt x="41672" y="135954"/>
                  <a:pt x="41602" y="135885"/>
                  <a:pt x="41533" y="135816"/>
                </a:cubicBezTo>
                <a:lnTo>
                  <a:pt x="38894" y="133315"/>
                </a:lnTo>
                <a:lnTo>
                  <a:pt x="55528" y="133315"/>
                </a:lnTo>
                <a:cubicBezTo>
                  <a:pt x="61674" y="133315"/>
                  <a:pt x="66640" y="128349"/>
                  <a:pt x="66640" y="122203"/>
                </a:cubicBezTo>
                <a:cubicBezTo>
                  <a:pt x="66640" y="116056"/>
                  <a:pt x="61674" y="111090"/>
                  <a:pt x="55528" y="111090"/>
                </a:cubicBezTo>
                <a:lnTo>
                  <a:pt x="11112" y="111125"/>
                </a:lnTo>
                <a:cubicBezTo>
                  <a:pt x="8161" y="111125"/>
                  <a:pt x="5313" y="112306"/>
                  <a:pt x="3230" y="114424"/>
                </a:cubicBezTo>
                <a:cubicBezTo>
                  <a:pt x="1146" y="116542"/>
                  <a:pt x="-35" y="119355"/>
                  <a:pt x="0" y="122342"/>
                </a:cubicBezTo>
                <a:lnTo>
                  <a:pt x="347" y="166444"/>
                </a:lnTo>
                <a:cubicBezTo>
                  <a:pt x="382" y="172591"/>
                  <a:pt x="5417" y="177522"/>
                  <a:pt x="11564" y="177453"/>
                </a:cubicBezTo>
                <a:cubicBezTo>
                  <a:pt x="17711" y="177383"/>
                  <a:pt x="22642" y="172383"/>
                  <a:pt x="22572" y="166236"/>
                </a:cubicBezTo>
                <a:lnTo>
                  <a:pt x="22433" y="148352"/>
                </a:lnTo>
                <a:lnTo>
                  <a:pt x="26149" y="151859"/>
                </a:lnTo>
                <a:cubicBezTo>
                  <a:pt x="42228" y="167868"/>
                  <a:pt x="64418" y="177800"/>
                  <a:pt x="88900" y="177800"/>
                </a:cubicBezTo>
                <a:cubicBezTo>
                  <a:pt x="133697" y="177800"/>
                  <a:pt x="170751" y="144671"/>
                  <a:pt x="176897" y="101575"/>
                </a:cubicBezTo>
                <a:close/>
              </a:path>
            </a:pathLst>
          </a:custGeom>
          <a:solidFill>
            <a:srgbClr val="C78B3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1013686" y="5510236"/>
            <a:ext cx="398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情境：</a:t>
            </a:r>
            <a:r>
              <a:rPr lang="en-US" sz="1400" dirty="0" err="1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私密的内心独白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64449" y="6056336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-1736" y="40977"/>
                </a:moveTo>
                <a:lnTo>
                  <a:pt x="8161" y="97130"/>
                </a:lnTo>
                <a:cubicBezTo>
                  <a:pt x="13022" y="124738"/>
                  <a:pt x="34657" y="146372"/>
                  <a:pt x="62265" y="151234"/>
                </a:cubicBezTo>
                <a:lnTo>
                  <a:pt x="66675" y="151998"/>
                </a:lnTo>
                <a:cubicBezTo>
                  <a:pt x="60945" y="142066"/>
                  <a:pt x="57264" y="130919"/>
                  <a:pt x="56049" y="119182"/>
                </a:cubicBezTo>
                <a:lnTo>
                  <a:pt x="47680" y="120675"/>
                </a:lnTo>
                <a:cubicBezTo>
                  <a:pt x="44311" y="121265"/>
                  <a:pt x="41151" y="118661"/>
                  <a:pt x="41811" y="115292"/>
                </a:cubicBezTo>
                <a:cubicBezTo>
                  <a:pt x="43478" y="106715"/>
                  <a:pt x="48444" y="99110"/>
                  <a:pt x="55597" y="94144"/>
                </a:cubicBezTo>
                <a:lnTo>
                  <a:pt x="55597" y="68238"/>
                </a:lnTo>
                <a:cubicBezTo>
                  <a:pt x="55111" y="68516"/>
                  <a:pt x="54555" y="68689"/>
                  <a:pt x="53965" y="68793"/>
                </a:cubicBezTo>
                <a:lnTo>
                  <a:pt x="32087" y="72648"/>
                </a:lnTo>
                <a:cubicBezTo>
                  <a:pt x="29066" y="73169"/>
                  <a:pt x="26080" y="71120"/>
                  <a:pt x="26566" y="68099"/>
                </a:cubicBezTo>
                <a:cubicBezTo>
                  <a:pt x="27642" y="61292"/>
                  <a:pt x="32956" y="55597"/>
                  <a:pt x="40144" y="54312"/>
                </a:cubicBezTo>
                <a:cubicBezTo>
                  <a:pt x="46117" y="53271"/>
                  <a:pt x="51916" y="55528"/>
                  <a:pt x="55632" y="59799"/>
                </a:cubicBezTo>
                <a:lnTo>
                  <a:pt x="55632" y="51916"/>
                </a:lnTo>
                <a:cubicBezTo>
                  <a:pt x="55632" y="44103"/>
                  <a:pt x="58028" y="33719"/>
                  <a:pt x="66849" y="26427"/>
                </a:cubicBezTo>
                <a:cubicBezTo>
                  <a:pt x="75878" y="18961"/>
                  <a:pt x="90359" y="11182"/>
                  <a:pt x="110222" y="7605"/>
                </a:cubicBezTo>
                <a:cubicBezTo>
                  <a:pt x="99631" y="1945"/>
                  <a:pt x="80253" y="-3507"/>
                  <a:pt x="53340" y="1215"/>
                </a:cubicBezTo>
                <a:cubicBezTo>
                  <a:pt x="25455" y="6147"/>
                  <a:pt x="8890" y="18613"/>
                  <a:pt x="1215" y="27642"/>
                </a:cubicBezTo>
                <a:cubicBezTo>
                  <a:pt x="-1910" y="31289"/>
                  <a:pt x="-2535" y="36289"/>
                  <a:pt x="-1702" y="41012"/>
                </a:cubicBezTo>
                <a:close/>
                <a:moveTo>
                  <a:pt x="72231" y="48166"/>
                </a:moveTo>
                <a:lnTo>
                  <a:pt x="72231" y="108868"/>
                </a:lnTo>
                <a:cubicBezTo>
                  <a:pt x="72231" y="136892"/>
                  <a:pt x="89768" y="161965"/>
                  <a:pt x="116126" y="171514"/>
                </a:cubicBezTo>
                <a:lnTo>
                  <a:pt x="125745" y="175022"/>
                </a:lnTo>
                <a:cubicBezTo>
                  <a:pt x="130641" y="176793"/>
                  <a:pt x="136024" y="176793"/>
                  <a:pt x="140920" y="175022"/>
                </a:cubicBezTo>
                <a:lnTo>
                  <a:pt x="150574" y="171549"/>
                </a:lnTo>
                <a:cubicBezTo>
                  <a:pt x="176932" y="161965"/>
                  <a:pt x="194469" y="136927"/>
                  <a:pt x="194469" y="108868"/>
                </a:cubicBezTo>
                <a:lnTo>
                  <a:pt x="194469" y="48166"/>
                </a:lnTo>
                <a:cubicBezTo>
                  <a:pt x="194469" y="45770"/>
                  <a:pt x="193739" y="43373"/>
                  <a:pt x="192038" y="41707"/>
                </a:cubicBezTo>
                <a:cubicBezTo>
                  <a:pt x="184190" y="33893"/>
                  <a:pt x="164882" y="22260"/>
                  <a:pt x="133350" y="22260"/>
                </a:cubicBezTo>
                <a:cubicBezTo>
                  <a:pt x="101818" y="22260"/>
                  <a:pt x="82510" y="33928"/>
                  <a:pt x="74662" y="41707"/>
                </a:cubicBezTo>
                <a:cubicBezTo>
                  <a:pt x="72961" y="43408"/>
                  <a:pt x="72231" y="45770"/>
                  <a:pt x="72231" y="48166"/>
                </a:cubicBezTo>
                <a:close/>
                <a:moveTo>
                  <a:pt x="95186" y="113139"/>
                </a:moveTo>
                <a:cubicBezTo>
                  <a:pt x="94699" y="110708"/>
                  <a:pt x="97616" y="109319"/>
                  <a:pt x="99596" y="110847"/>
                </a:cubicBezTo>
                <a:cubicBezTo>
                  <a:pt x="108937" y="118001"/>
                  <a:pt x="120640" y="122272"/>
                  <a:pt x="133350" y="122272"/>
                </a:cubicBezTo>
                <a:cubicBezTo>
                  <a:pt x="146060" y="122272"/>
                  <a:pt x="157728" y="118001"/>
                  <a:pt x="167104" y="110847"/>
                </a:cubicBezTo>
                <a:cubicBezTo>
                  <a:pt x="169084" y="109319"/>
                  <a:pt x="172001" y="110708"/>
                  <a:pt x="171514" y="113139"/>
                </a:cubicBezTo>
                <a:cubicBezTo>
                  <a:pt x="168007" y="130989"/>
                  <a:pt x="152241" y="144497"/>
                  <a:pt x="133350" y="144497"/>
                </a:cubicBezTo>
                <a:cubicBezTo>
                  <a:pt x="114459" y="144497"/>
                  <a:pt x="98693" y="131023"/>
                  <a:pt x="95186" y="113139"/>
                </a:cubicBezTo>
                <a:close/>
                <a:moveTo>
                  <a:pt x="95359" y="77892"/>
                </a:moveTo>
                <a:cubicBezTo>
                  <a:pt x="97651" y="71363"/>
                  <a:pt x="103832" y="66675"/>
                  <a:pt x="111125" y="66675"/>
                </a:cubicBezTo>
                <a:cubicBezTo>
                  <a:pt x="118418" y="66675"/>
                  <a:pt x="124634" y="71363"/>
                  <a:pt x="126891" y="77892"/>
                </a:cubicBezTo>
                <a:cubicBezTo>
                  <a:pt x="127898" y="80809"/>
                  <a:pt x="125328" y="83344"/>
                  <a:pt x="122238" y="83344"/>
                </a:cubicBezTo>
                <a:lnTo>
                  <a:pt x="100013" y="83344"/>
                </a:lnTo>
                <a:cubicBezTo>
                  <a:pt x="96957" y="83344"/>
                  <a:pt x="94352" y="80774"/>
                  <a:pt x="95359" y="77892"/>
                </a:cubicBezTo>
                <a:close/>
                <a:moveTo>
                  <a:pt x="166688" y="83344"/>
                </a:moveTo>
                <a:lnTo>
                  <a:pt x="144463" y="83344"/>
                </a:lnTo>
                <a:cubicBezTo>
                  <a:pt x="141407" y="83344"/>
                  <a:pt x="138802" y="80774"/>
                  <a:pt x="139809" y="77892"/>
                </a:cubicBezTo>
                <a:cubicBezTo>
                  <a:pt x="142066" y="71363"/>
                  <a:pt x="148282" y="66675"/>
                  <a:pt x="155575" y="66675"/>
                </a:cubicBezTo>
                <a:cubicBezTo>
                  <a:pt x="162868" y="66675"/>
                  <a:pt x="169084" y="71363"/>
                  <a:pt x="171341" y="77892"/>
                </a:cubicBezTo>
                <a:cubicBezTo>
                  <a:pt x="172348" y="80809"/>
                  <a:pt x="169778" y="83344"/>
                  <a:pt x="166688" y="83344"/>
                </a:cubicBezTo>
                <a:close/>
              </a:path>
            </a:pathLst>
          </a:custGeom>
          <a:solidFill>
            <a:srgbClr val="C78B3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1013686" y="5967436"/>
            <a:ext cx="308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表演：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夸张的肢体动作强调戏剧张力。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059889" y="1272637"/>
            <a:ext cx="1809815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 err="1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改编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：冷冽数字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335222" y="510406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1119" y="8334"/>
                </a:moveTo>
                <a:cubicBezTo>
                  <a:pt x="61119" y="3716"/>
                  <a:pt x="57403" y="0"/>
                  <a:pt x="52784" y="0"/>
                </a:cubicBezTo>
                <a:cubicBezTo>
                  <a:pt x="48166" y="0"/>
                  <a:pt x="44450" y="3716"/>
                  <a:pt x="44450" y="8334"/>
                </a:cubicBezTo>
                <a:lnTo>
                  <a:pt x="44450" y="22225"/>
                </a:lnTo>
                <a:cubicBezTo>
                  <a:pt x="32192" y="22225"/>
                  <a:pt x="22225" y="32192"/>
                  <a:pt x="22225" y="44450"/>
                </a:cubicBezTo>
                <a:lnTo>
                  <a:pt x="8334" y="44450"/>
                </a:lnTo>
                <a:cubicBezTo>
                  <a:pt x="3716" y="44450"/>
                  <a:pt x="0" y="48166"/>
                  <a:pt x="0" y="52784"/>
                </a:cubicBezTo>
                <a:cubicBezTo>
                  <a:pt x="0" y="57403"/>
                  <a:pt x="3716" y="61119"/>
                  <a:pt x="8334" y="61119"/>
                </a:cubicBezTo>
                <a:lnTo>
                  <a:pt x="22225" y="61119"/>
                </a:lnTo>
                <a:lnTo>
                  <a:pt x="22225" y="80566"/>
                </a:lnTo>
                <a:lnTo>
                  <a:pt x="8334" y="80566"/>
                </a:lnTo>
                <a:cubicBezTo>
                  <a:pt x="3716" y="80566"/>
                  <a:pt x="0" y="84281"/>
                  <a:pt x="0" y="88900"/>
                </a:cubicBezTo>
                <a:cubicBezTo>
                  <a:pt x="0" y="93519"/>
                  <a:pt x="3716" y="97234"/>
                  <a:pt x="8334" y="97234"/>
                </a:cubicBezTo>
                <a:lnTo>
                  <a:pt x="22225" y="97234"/>
                </a:lnTo>
                <a:lnTo>
                  <a:pt x="22225" y="116681"/>
                </a:lnTo>
                <a:lnTo>
                  <a:pt x="8334" y="116681"/>
                </a:lnTo>
                <a:cubicBezTo>
                  <a:pt x="3716" y="116681"/>
                  <a:pt x="0" y="120397"/>
                  <a:pt x="0" y="125016"/>
                </a:cubicBezTo>
                <a:cubicBezTo>
                  <a:pt x="0" y="129634"/>
                  <a:pt x="3716" y="133350"/>
                  <a:pt x="8334" y="133350"/>
                </a:cubicBezTo>
                <a:lnTo>
                  <a:pt x="22225" y="133350"/>
                </a:lnTo>
                <a:cubicBezTo>
                  <a:pt x="22225" y="145608"/>
                  <a:pt x="32192" y="155575"/>
                  <a:pt x="44450" y="155575"/>
                </a:cubicBezTo>
                <a:lnTo>
                  <a:pt x="44450" y="169466"/>
                </a:lnTo>
                <a:cubicBezTo>
                  <a:pt x="44450" y="174084"/>
                  <a:pt x="48166" y="177800"/>
                  <a:pt x="52784" y="177800"/>
                </a:cubicBezTo>
                <a:cubicBezTo>
                  <a:pt x="57403" y="177800"/>
                  <a:pt x="61119" y="174084"/>
                  <a:pt x="61119" y="169466"/>
                </a:cubicBezTo>
                <a:lnTo>
                  <a:pt x="61119" y="155575"/>
                </a:lnTo>
                <a:lnTo>
                  <a:pt x="80566" y="155575"/>
                </a:lnTo>
                <a:lnTo>
                  <a:pt x="80566" y="169466"/>
                </a:lnTo>
                <a:cubicBezTo>
                  <a:pt x="80566" y="174084"/>
                  <a:pt x="84281" y="177800"/>
                  <a:pt x="88900" y="177800"/>
                </a:cubicBezTo>
                <a:cubicBezTo>
                  <a:pt x="93519" y="177800"/>
                  <a:pt x="97234" y="174084"/>
                  <a:pt x="97234" y="169466"/>
                </a:cubicBezTo>
                <a:lnTo>
                  <a:pt x="97234" y="155575"/>
                </a:lnTo>
                <a:lnTo>
                  <a:pt x="116681" y="155575"/>
                </a:lnTo>
                <a:lnTo>
                  <a:pt x="116681" y="169466"/>
                </a:lnTo>
                <a:cubicBezTo>
                  <a:pt x="116681" y="174084"/>
                  <a:pt x="120397" y="177800"/>
                  <a:pt x="125016" y="177800"/>
                </a:cubicBezTo>
                <a:cubicBezTo>
                  <a:pt x="129634" y="177800"/>
                  <a:pt x="133350" y="174084"/>
                  <a:pt x="133350" y="169466"/>
                </a:cubicBezTo>
                <a:lnTo>
                  <a:pt x="133350" y="155575"/>
                </a:lnTo>
                <a:cubicBezTo>
                  <a:pt x="145608" y="155575"/>
                  <a:pt x="155575" y="145608"/>
                  <a:pt x="155575" y="133350"/>
                </a:cubicBezTo>
                <a:lnTo>
                  <a:pt x="169466" y="133350"/>
                </a:lnTo>
                <a:cubicBezTo>
                  <a:pt x="174084" y="133350"/>
                  <a:pt x="177800" y="129634"/>
                  <a:pt x="177800" y="125016"/>
                </a:cubicBezTo>
                <a:cubicBezTo>
                  <a:pt x="177800" y="120397"/>
                  <a:pt x="174084" y="116681"/>
                  <a:pt x="169466" y="116681"/>
                </a:cubicBezTo>
                <a:lnTo>
                  <a:pt x="155575" y="116681"/>
                </a:lnTo>
                <a:lnTo>
                  <a:pt x="155575" y="97234"/>
                </a:lnTo>
                <a:lnTo>
                  <a:pt x="169466" y="97234"/>
                </a:lnTo>
                <a:cubicBezTo>
                  <a:pt x="174084" y="97234"/>
                  <a:pt x="177800" y="93519"/>
                  <a:pt x="177800" y="88900"/>
                </a:cubicBezTo>
                <a:cubicBezTo>
                  <a:pt x="177800" y="84281"/>
                  <a:pt x="174084" y="80566"/>
                  <a:pt x="169466" y="80566"/>
                </a:cubicBezTo>
                <a:lnTo>
                  <a:pt x="155575" y="80566"/>
                </a:lnTo>
                <a:lnTo>
                  <a:pt x="155575" y="61119"/>
                </a:lnTo>
                <a:lnTo>
                  <a:pt x="169466" y="61119"/>
                </a:lnTo>
                <a:cubicBezTo>
                  <a:pt x="174084" y="61119"/>
                  <a:pt x="177800" y="57403"/>
                  <a:pt x="177800" y="52784"/>
                </a:cubicBezTo>
                <a:cubicBezTo>
                  <a:pt x="177800" y="48166"/>
                  <a:pt x="174084" y="44450"/>
                  <a:pt x="169466" y="44450"/>
                </a:cubicBezTo>
                <a:lnTo>
                  <a:pt x="155575" y="44450"/>
                </a:lnTo>
                <a:cubicBezTo>
                  <a:pt x="155575" y="32192"/>
                  <a:pt x="145608" y="22225"/>
                  <a:pt x="133350" y="22225"/>
                </a:cubicBezTo>
                <a:lnTo>
                  <a:pt x="133350" y="8334"/>
                </a:lnTo>
                <a:cubicBezTo>
                  <a:pt x="133350" y="3716"/>
                  <a:pt x="129634" y="0"/>
                  <a:pt x="125016" y="0"/>
                </a:cubicBezTo>
                <a:cubicBezTo>
                  <a:pt x="120397" y="0"/>
                  <a:pt x="116681" y="3716"/>
                  <a:pt x="116681" y="8334"/>
                </a:cubicBezTo>
                <a:lnTo>
                  <a:pt x="116681" y="22225"/>
                </a:lnTo>
                <a:lnTo>
                  <a:pt x="97234" y="22225"/>
                </a:lnTo>
                <a:lnTo>
                  <a:pt x="97234" y="8334"/>
                </a:lnTo>
                <a:cubicBezTo>
                  <a:pt x="97234" y="3716"/>
                  <a:pt x="93519" y="0"/>
                  <a:pt x="88900" y="0"/>
                </a:cubicBezTo>
                <a:cubicBezTo>
                  <a:pt x="84281" y="0"/>
                  <a:pt x="80566" y="3716"/>
                  <a:pt x="80566" y="8334"/>
                </a:cubicBezTo>
                <a:lnTo>
                  <a:pt x="80566" y="22225"/>
                </a:lnTo>
                <a:lnTo>
                  <a:pt x="61119" y="22225"/>
                </a:lnTo>
                <a:lnTo>
                  <a:pt x="61119" y="8334"/>
                </a:lnTo>
                <a:close/>
                <a:moveTo>
                  <a:pt x="55563" y="44450"/>
                </a:moveTo>
                <a:lnTo>
                  <a:pt x="122238" y="44450"/>
                </a:lnTo>
                <a:cubicBezTo>
                  <a:pt x="128384" y="44450"/>
                  <a:pt x="133350" y="49416"/>
                  <a:pt x="133350" y="55563"/>
                </a:cubicBezTo>
                <a:lnTo>
                  <a:pt x="133350" y="122238"/>
                </a:lnTo>
                <a:cubicBezTo>
                  <a:pt x="133350" y="128384"/>
                  <a:pt x="128384" y="133350"/>
                  <a:pt x="122238" y="133350"/>
                </a:cubicBezTo>
                <a:lnTo>
                  <a:pt x="55563" y="133350"/>
                </a:lnTo>
                <a:cubicBezTo>
                  <a:pt x="49416" y="133350"/>
                  <a:pt x="44450" y="128384"/>
                  <a:pt x="44450" y="122238"/>
                </a:cubicBezTo>
                <a:lnTo>
                  <a:pt x="44450" y="55563"/>
                </a:lnTo>
                <a:cubicBezTo>
                  <a:pt x="44450" y="49416"/>
                  <a:pt x="49416" y="44450"/>
                  <a:pt x="55563" y="44450"/>
                </a:cubicBezTo>
                <a:close/>
                <a:moveTo>
                  <a:pt x="61119" y="61119"/>
                </a:moveTo>
                <a:lnTo>
                  <a:pt x="61119" y="116681"/>
                </a:lnTo>
                <a:lnTo>
                  <a:pt x="116681" y="116681"/>
                </a:lnTo>
                <a:lnTo>
                  <a:pt x="116681" y="61119"/>
                </a:lnTo>
                <a:lnTo>
                  <a:pt x="61119" y="61119"/>
                </a:lnTo>
                <a:close/>
              </a:path>
            </a:pathLst>
          </a:custGeom>
          <a:solidFill>
            <a:srgbClr val="B01F2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6573347" y="5015160"/>
            <a:ext cx="431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视觉：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冷光LED与全息弹幕，重构出冷冽的数字空间。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324110" y="556126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33350" y="50006"/>
                </a:moveTo>
                <a:cubicBezTo>
                  <a:pt x="133350" y="83760"/>
                  <a:pt x="103485" y="111125"/>
                  <a:pt x="66675" y="111125"/>
                </a:cubicBezTo>
                <a:cubicBezTo>
                  <a:pt x="57403" y="111125"/>
                  <a:pt x="48582" y="109389"/>
                  <a:pt x="40561" y="106263"/>
                </a:cubicBezTo>
                <a:lnTo>
                  <a:pt x="12224" y="121265"/>
                </a:lnTo>
                <a:cubicBezTo>
                  <a:pt x="8994" y="122967"/>
                  <a:pt x="5035" y="122376"/>
                  <a:pt x="2431" y="119807"/>
                </a:cubicBezTo>
                <a:cubicBezTo>
                  <a:pt x="-174" y="117237"/>
                  <a:pt x="-764" y="113243"/>
                  <a:pt x="972" y="110014"/>
                </a:cubicBezTo>
                <a:lnTo>
                  <a:pt x="13335" y="86678"/>
                </a:lnTo>
                <a:cubicBezTo>
                  <a:pt x="4966" y="76468"/>
                  <a:pt x="0" y="63758"/>
                  <a:pt x="0" y="50006"/>
                </a:cubicBezTo>
                <a:cubicBezTo>
                  <a:pt x="0" y="16252"/>
                  <a:pt x="29865" y="-11112"/>
                  <a:pt x="66675" y="-11112"/>
                </a:cubicBezTo>
                <a:cubicBezTo>
                  <a:pt x="103485" y="-11112"/>
                  <a:pt x="133350" y="16252"/>
                  <a:pt x="133350" y="50006"/>
                </a:cubicBezTo>
                <a:close/>
                <a:moveTo>
                  <a:pt x="133350" y="177800"/>
                </a:moveTo>
                <a:cubicBezTo>
                  <a:pt x="100672" y="177800"/>
                  <a:pt x="73481" y="156235"/>
                  <a:pt x="67786" y="127794"/>
                </a:cubicBezTo>
                <a:cubicBezTo>
                  <a:pt x="109458" y="127273"/>
                  <a:pt x="145678" y="97616"/>
                  <a:pt x="149671" y="57403"/>
                </a:cubicBezTo>
                <a:cubicBezTo>
                  <a:pt x="178599" y="64071"/>
                  <a:pt x="200025" y="88067"/>
                  <a:pt x="200025" y="116681"/>
                </a:cubicBezTo>
                <a:cubicBezTo>
                  <a:pt x="200025" y="130433"/>
                  <a:pt x="195059" y="143143"/>
                  <a:pt x="186690" y="153353"/>
                </a:cubicBezTo>
                <a:lnTo>
                  <a:pt x="199053" y="176689"/>
                </a:lnTo>
                <a:cubicBezTo>
                  <a:pt x="200754" y="179918"/>
                  <a:pt x="200164" y="183877"/>
                  <a:pt x="197594" y="186482"/>
                </a:cubicBezTo>
                <a:cubicBezTo>
                  <a:pt x="195024" y="189086"/>
                  <a:pt x="191031" y="189676"/>
                  <a:pt x="187801" y="187940"/>
                </a:cubicBezTo>
                <a:lnTo>
                  <a:pt x="159464" y="172938"/>
                </a:lnTo>
                <a:cubicBezTo>
                  <a:pt x="151443" y="176064"/>
                  <a:pt x="142622" y="177800"/>
                  <a:pt x="133350" y="177800"/>
                </a:cubicBezTo>
                <a:close/>
              </a:path>
            </a:pathLst>
          </a:custGeom>
          <a:solidFill>
            <a:srgbClr val="B01F2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6573347" y="5472360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情境：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在漂浮弹幕中读取评价，私密的咏叹变为公开直播。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6312997" y="601846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22238" y="0"/>
                </a:moveTo>
                <a:cubicBezTo>
                  <a:pt x="122238" y="-6147"/>
                  <a:pt x="117272" y="-11112"/>
                  <a:pt x="111125" y="-11112"/>
                </a:cubicBezTo>
                <a:cubicBezTo>
                  <a:pt x="104978" y="-11112"/>
                  <a:pt x="100013" y="-6147"/>
                  <a:pt x="100013" y="0"/>
                </a:cubicBezTo>
                <a:lnTo>
                  <a:pt x="100013" y="22225"/>
                </a:lnTo>
                <a:lnTo>
                  <a:pt x="66675" y="22225"/>
                </a:lnTo>
                <a:cubicBezTo>
                  <a:pt x="48270" y="22225"/>
                  <a:pt x="33337" y="37157"/>
                  <a:pt x="33337" y="55563"/>
                </a:cubicBezTo>
                <a:lnTo>
                  <a:pt x="33337" y="133350"/>
                </a:lnTo>
                <a:cubicBezTo>
                  <a:pt x="33337" y="151755"/>
                  <a:pt x="48270" y="166688"/>
                  <a:pt x="66675" y="166688"/>
                </a:cubicBezTo>
                <a:lnTo>
                  <a:pt x="155575" y="166688"/>
                </a:lnTo>
                <a:cubicBezTo>
                  <a:pt x="173980" y="166688"/>
                  <a:pt x="188913" y="151755"/>
                  <a:pt x="188913" y="133350"/>
                </a:cubicBezTo>
                <a:lnTo>
                  <a:pt x="188913" y="55563"/>
                </a:lnTo>
                <a:cubicBezTo>
                  <a:pt x="188913" y="37157"/>
                  <a:pt x="173980" y="22225"/>
                  <a:pt x="155575" y="22225"/>
                </a:cubicBezTo>
                <a:lnTo>
                  <a:pt x="122238" y="22225"/>
                </a:lnTo>
                <a:lnTo>
                  <a:pt x="122238" y="0"/>
                </a:lnTo>
                <a:close/>
                <a:moveTo>
                  <a:pt x="55563" y="127794"/>
                </a:moveTo>
                <a:cubicBezTo>
                  <a:pt x="55563" y="123175"/>
                  <a:pt x="59278" y="119459"/>
                  <a:pt x="63897" y="119459"/>
                </a:cubicBezTo>
                <a:lnTo>
                  <a:pt x="75009" y="119459"/>
                </a:lnTo>
                <a:cubicBezTo>
                  <a:pt x="79628" y="119459"/>
                  <a:pt x="83344" y="123175"/>
                  <a:pt x="83344" y="127794"/>
                </a:cubicBezTo>
                <a:cubicBezTo>
                  <a:pt x="83344" y="132412"/>
                  <a:pt x="79628" y="136128"/>
                  <a:pt x="75009" y="136128"/>
                </a:cubicBezTo>
                <a:lnTo>
                  <a:pt x="63897" y="136128"/>
                </a:lnTo>
                <a:cubicBezTo>
                  <a:pt x="59278" y="136128"/>
                  <a:pt x="55563" y="132412"/>
                  <a:pt x="55563" y="127794"/>
                </a:cubicBezTo>
                <a:close/>
                <a:moveTo>
                  <a:pt x="97234" y="127794"/>
                </a:moveTo>
                <a:cubicBezTo>
                  <a:pt x="97234" y="123175"/>
                  <a:pt x="100950" y="119459"/>
                  <a:pt x="105569" y="119459"/>
                </a:cubicBezTo>
                <a:lnTo>
                  <a:pt x="116681" y="119459"/>
                </a:lnTo>
                <a:cubicBezTo>
                  <a:pt x="121300" y="119459"/>
                  <a:pt x="125016" y="123175"/>
                  <a:pt x="125016" y="127794"/>
                </a:cubicBezTo>
                <a:cubicBezTo>
                  <a:pt x="125016" y="132412"/>
                  <a:pt x="121300" y="136128"/>
                  <a:pt x="116681" y="136128"/>
                </a:cubicBezTo>
                <a:lnTo>
                  <a:pt x="105569" y="136128"/>
                </a:lnTo>
                <a:cubicBezTo>
                  <a:pt x="100950" y="136128"/>
                  <a:pt x="97234" y="132412"/>
                  <a:pt x="97234" y="127794"/>
                </a:cubicBezTo>
                <a:close/>
                <a:moveTo>
                  <a:pt x="138906" y="127794"/>
                </a:moveTo>
                <a:cubicBezTo>
                  <a:pt x="138906" y="123175"/>
                  <a:pt x="142622" y="119459"/>
                  <a:pt x="147241" y="119459"/>
                </a:cubicBezTo>
                <a:lnTo>
                  <a:pt x="158353" y="119459"/>
                </a:lnTo>
                <a:cubicBezTo>
                  <a:pt x="162972" y="119459"/>
                  <a:pt x="166688" y="123175"/>
                  <a:pt x="166688" y="127794"/>
                </a:cubicBezTo>
                <a:cubicBezTo>
                  <a:pt x="166688" y="132412"/>
                  <a:pt x="162972" y="136128"/>
                  <a:pt x="158353" y="136128"/>
                </a:cubicBezTo>
                <a:lnTo>
                  <a:pt x="147241" y="136128"/>
                </a:lnTo>
                <a:cubicBezTo>
                  <a:pt x="142622" y="136128"/>
                  <a:pt x="138906" y="132412"/>
                  <a:pt x="138906" y="127794"/>
                </a:cubicBezTo>
                <a:close/>
                <a:moveTo>
                  <a:pt x="77788" y="61119"/>
                </a:moveTo>
                <a:cubicBezTo>
                  <a:pt x="86987" y="61119"/>
                  <a:pt x="94456" y="68588"/>
                  <a:pt x="94456" y="77788"/>
                </a:cubicBezTo>
                <a:cubicBezTo>
                  <a:pt x="94456" y="86987"/>
                  <a:pt x="86987" y="94456"/>
                  <a:pt x="77788" y="94456"/>
                </a:cubicBezTo>
                <a:cubicBezTo>
                  <a:pt x="68588" y="94456"/>
                  <a:pt x="61119" y="86987"/>
                  <a:pt x="61119" y="77788"/>
                </a:cubicBezTo>
                <a:cubicBezTo>
                  <a:pt x="61119" y="68588"/>
                  <a:pt x="68588" y="61119"/>
                  <a:pt x="77788" y="61119"/>
                </a:cubicBezTo>
                <a:close/>
                <a:moveTo>
                  <a:pt x="127794" y="77788"/>
                </a:moveTo>
                <a:cubicBezTo>
                  <a:pt x="127794" y="68588"/>
                  <a:pt x="135263" y="61119"/>
                  <a:pt x="144463" y="61119"/>
                </a:cubicBezTo>
                <a:cubicBezTo>
                  <a:pt x="153662" y="61119"/>
                  <a:pt x="161131" y="68588"/>
                  <a:pt x="161131" y="77788"/>
                </a:cubicBezTo>
                <a:cubicBezTo>
                  <a:pt x="161131" y="86987"/>
                  <a:pt x="153662" y="94456"/>
                  <a:pt x="144463" y="94456"/>
                </a:cubicBezTo>
                <a:cubicBezTo>
                  <a:pt x="135263" y="94456"/>
                  <a:pt x="127794" y="86987"/>
                  <a:pt x="127794" y="77788"/>
                </a:cubicBezTo>
                <a:close/>
                <a:moveTo>
                  <a:pt x="22225" y="77788"/>
                </a:moveTo>
                <a:cubicBezTo>
                  <a:pt x="22225" y="71641"/>
                  <a:pt x="17259" y="66675"/>
                  <a:pt x="11112" y="66675"/>
                </a:cubicBezTo>
                <a:cubicBezTo>
                  <a:pt x="4966" y="66675"/>
                  <a:pt x="0" y="71641"/>
                  <a:pt x="0" y="77788"/>
                </a:cubicBezTo>
                <a:lnTo>
                  <a:pt x="0" y="111125"/>
                </a:lnTo>
                <a:cubicBezTo>
                  <a:pt x="0" y="117272"/>
                  <a:pt x="4966" y="122238"/>
                  <a:pt x="11112" y="122238"/>
                </a:cubicBezTo>
                <a:cubicBezTo>
                  <a:pt x="17259" y="122238"/>
                  <a:pt x="22225" y="117272"/>
                  <a:pt x="22225" y="111125"/>
                </a:cubicBezTo>
                <a:lnTo>
                  <a:pt x="22225" y="77788"/>
                </a:lnTo>
                <a:close/>
                <a:moveTo>
                  <a:pt x="211138" y="66675"/>
                </a:moveTo>
                <a:cubicBezTo>
                  <a:pt x="204991" y="66675"/>
                  <a:pt x="200025" y="71641"/>
                  <a:pt x="200025" y="77788"/>
                </a:cubicBezTo>
                <a:lnTo>
                  <a:pt x="200025" y="111125"/>
                </a:lnTo>
                <a:cubicBezTo>
                  <a:pt x="200025" y="117272"/>
                  <a:pt x="204991" y="122238"/>
                  <a:pt x="211138" y="122238"/>
                </a:cubicBezTo>
                <a:cubicBezTo>
                  <a:pt x="217284" y="122238"/>
                  <a:pt x="222250" y="117272"/>
                  <a:pt x="222250" y="111125"/>
                </a:cubicBezTo>
                <a:lnTo>
                  <a:pt x="222250" y="77788"/>
                </a:lnTo>
                <a:cubicBezTo>
                  <a:pt x="222250" y="71641"/>
                  <a:pt x="217284" y="66675"/>
                  <a:pt x="211138" y="66675"/>
                </a:cubicBezTo>
                <a:close/>
              </a:path>
            </a:pathLst>
          </a:custGeom>
          <a:solidFill>
            <a:srgbClr val="B01F2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4"/>
          <p:cNvSpPr/>
          <p:nvPr/>
        </p:nvSpPr>
        <p:spPr>
          <a:xfrm>
            <a:off x="6573347" y="5929560"/>
            <a:ext cx="525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表演：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通过实时滤镜与表情捕捉互动，戏剧动作被算法表情替代。</a:t>
            </a:r>
            <a:endParaRPr lang="en-US" sz="1600" dirty="0"/>
          </a:p>
        </p:txBody>
      </p:sp>
      <p:pic>
        <p:nvPicPr>
          <p:cNvPr id="22" name="Image 1">
            <a:extLst>
              <a:ext uri="{FF2B5EF4-FFF2-40B4-BE49-F238E27FC236}">
                <a16:creationId xmlns:a16="http://schemas.microsoft.com/office/drawing/2014/main" id="{058889DF-916E-506E-D2CB-B7B87BD9BA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93" b="2693"/>
          <a:stretch/>
        </p:blipFill>
        <p:spPr>
          <a:xfrm>
            <a:off x="6341075" y="1817765"/>
            <a:ext cx="5247445" cy="2789781"/>
          </a:xfrm>
          <a:prstGeom prst="roundRect">
            <a:avLst>
              <a:gd name="adj" fmla="val 6250"/>
            </a:avLst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总结：技术变迁，人性永恒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CHAPTER.06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kimi-img.moonshot.cn/pub/slides/slides_tmpl/image/25-09-04-15:08:20-d2sjlp61bb2p4onbqab0.jpeg">
            <a:extLst>
              <a:ext uri="{FF2B5EF4-FFF2-40B4-BE49-F238E27FC236}">
                <a16:creationId xmlns:a16="http://schemas.microsoft.com/office/drawing/2014/main" id="{9F3310D3-BC46-61EA-57A7-213C7C6C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2" name="Shape 15">
            <a:extLst>
              <a:ext uri="{FF2B5EF4-FFF2-40B4-BE49-F238E27FC236}">
                <a16:creationId xmlns:a16="http://schemas.microsoft.com/office/drawing/2014/main" id="{06E03372-742A-0AB5-906D-6AB7D9220B07}"/>
              </a:ext>
            </a:extLst>
          </p:cNvPr>
          <p:cNvSpPr/>
          <p:nvPr/>
        </p:nvSpPr>
        <p:spPr>
          <a:xfrm>
            <a:off x="582005" y="2562019"/>
            <a:ext cx="11055929" cy="3150012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01F23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6">
            <a:extLst>
              <a:ext uri="{FF2B5EF4-FFF2-40B4-BE49-F238E27FC236}">
                <a16:creationId xmlns:a16="http://schemas.microsoft.com/office/drawing/2014/main" id="{4C643726-ADF8-3256-7AC4-DD62689D41E9}"/>
              </a:ext>
            </a:extLst>
          </p:cNvPr>
          <p:cNvSpPr/>
          <p:nvPr/>
        </p:nvSpPr>
        <p:spPr>
          <a:xfrm>
            <a:off x="1086166" y="2735736"/>
            <a:ext cx="10019667" cy="27462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本幕创意改编剧融合赛博朋克（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cyberpunk）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元素，将</a:t>
            </a:r>
            <a:r>
              <a:rPr lang="en-US" altLang="zh-CN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永远自由</a:t>
            </a:r>
            <a:r>
              <a:rPr lang="en-US" altLang="zh-CN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改编为一个科幻风格的虚拟世界，探讨现代人在社交媒体中的自我认同和情感隔离。“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先生”通过弹幕向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Vivi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表白，代表真实情感的入侵。通过动态投影和灯光变化，表现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Vivi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从迷茫到决绝的情绪转折。道具则强调科技与人的隔离，弹幕代表社会压力，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</a:t>
            </a:r>
            <a:r>
              <a:rPr lang="zh-CN" alt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头盔象征逃避现实，这些元素贴合数字生活主题。</a:t>
            </a:r>
            <a:r>
              <a:rPr lang="en-US" sz="2000" dirty="0" err="1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技术更替未改核心冲突，反让“自由”议题在数字语境下更具现实刺痛感</a:t>
            </a: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20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D6EC1CD-F42A-641F-1D91-258B9681F246}"/>
              </a:ext>
            </a:extLst>
          </p:cNvPr>
          <p:cNvSpPr/>
          <p:nvPr/>
        </p:nvSpPr>
        <p:spPr>
          <a:xfrm>
            <a:off x="0" y="1342469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0ECB945-8BE7-E1D2-D418-F11B4C3F1F5E}"/>
              </a:ext>
            </a:extLst>
          </p:cNvPr>
          <p:cNvSpPr/>
          <p:nvPr/>
        </p:nvSpPr>
        <p:spPr>
          <a:xfrm>
            <a:off x="-635" y="1941761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技术变迁，人性永恒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831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905"/>
            <a:ext cx="12213590" cy="68700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269025C-7469-B9ED-78FF-E6A6F1FC85AC}"/>
              </a:ext>
            </a:extLst>
          </p:cNvPr>
          <p:cNvSpPr/>
          <p:nvPr/>
        </p:nvSpPr>
        <p:spPr>
          <a:xfrm>
            <a:off x="7442635" y="1173929"/>
            <a:ext cx="3311805" cy="51044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Image 1"/>
          <p:cNvPicPr>
            <a:picLocks noChangeAspect="1"/>
          </p:cNvPicPr>
          <p:nvPr/>
        </p:nvPicPr>
        <p:blipFill rotWithShape="1">
          <a:blip r:embed="rId4"/>
          <a:srcRect l="-152" t="8508" r="270" b="4844"/>
          <a:stretch/>
        </p:blipFill>
        <p:spPr>
          <a:xfrm>
            <a:off x="7221608" y="936421"/>
            <a:ext cx="3313216" cy="510447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5:08:29-d2sjlre1bb2p4onbqas0.png"/>
          <p:cNvPicPr>
            <a:picLocks noChangeAspect="1"/>
          </p:cNvPicPr>
          <p:nvPr/>
        </p:nvPicPr>
        <p:blipFill>
          <a:blip r:embed="rId5"/>
          <a:srcRect l="-299" t="-1902" r="299" b="23995"/>
          <a:stretch/>
        </p:blipFill>
        <p:spPr>
          <a:xfrm>
            <a:off x="494030" y="2757805"/>
            <a:ext cx="5479415" cy="134239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7075463" y="790276"/>
            <a:ext cx="292290" cy="29229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1"/>
          <p:cNvSpPr/>
          <p:nvPr/>
        </p:nvSpPr>
        <p:spPr>
          <a:xfrm>
            <a:off x="7075463" y="790276"/>
            <a:ext cx="292290" cy="292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-58997" y="283825"/>
            <a:ext cx="5869459" cy="45719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3"/>
          <p:cNvSpPr/>
          <p:nvPr/>
        </p:nvSpPr>
        <p:spPr>
          <a:xfrm>
            <a:off x="-58997" y="283825"/>
            <a:ext cx="5869459" cy="4571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-82502" y="181124"/>
            <a:ext cx="5869459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5"/>
          <p:cNvSpPr/>
          <p:nvPr/>
        </p:nvSpPr>
        <p:spPr>
          <a:xfrm>
            <a:off x="5748587" y="139874"/>
            <a:ext cx="81573" cy="81573"/>
          </a:xfrm>
          <a:prstGeom prst="ellipse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5748587" y="139874"/>
            <a:ext cx="81573" cy="8157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7875F319-BC5E-11EE-105F-F85B1E17AC0C}"/>
              </a:ext>
            </a:extLst>
          </p:cNvPr>
          <p:cNvSpPr/>
          <p:nvPr/>
        </p:nvSpPr>
        <p:spPr>
          <a:xfrm>
            <a:off x="394725" y="4963491"/>
            <a:ext cx="2148840" cy="6155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 err="1">
                <a:latin typeface="MiSans" pitchFamily="34" charset="0"/>
                <a:ea typeface="MiSans" pitchFamily="34" charset="-122"/>
                <a:cs typeface="MiSans" pitchFamily="34" charset="-120"/>
              </a:rPr>
              <a:t>姓名：甘宇</a:t>
            </a:r>
            <a:endParaRPr lang="en-US" sz="1800" b="1" dirty="0"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6539694-FCC4-EF6E-FFFE-53BF1462967A}"/>
              </a:ext>
            </a:extLst>
          </p:cNvPr>
          <p:cNvSpPr/>
          <p:nvPr/>
        </p:nvSpPr>
        <p:spPr>
          <a:xfrm>
            <a:off x="394725" y="5726311"/>
            <a:ext cx="26365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日期：2025/</a:t>
            </a:r>
            <a:r>
              <a:rPr lang="en-US" altLang="zh-CN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en-US" altLang="zh-CN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40CF2BD-118D-CC1A-2825-8FB09DBC8D69}"/>
              </a:ext>
            </a:extLst>
          </p:cNvPr>
          <p:cNvSpPr/>
          <p:nvPr/>
        </p:nvSpPr>
        <p:spPr>
          <a:xfrm>
            <a:off x="394725" y="5356979"/>
            <a:ext cx="2636520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学号：</a:t>
            </a:r>
            <a:r>
              <a:rPr lang="en-US" altLang="zh-CN" sz="18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2535062214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6618" y="3059597"/>
            <a:ext cx="799092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5:08:20-d2sjlp61bb2p4onbqac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160" y="635"/>
            <a:ext cx="12215495" cy="687133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5:08:19-d2sjlou1bb2p4onbqa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618" y="561125"/>
            <a:ext cx="5004800" cy="146484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5:08:20-d2sjlp61bb2p4onbqaa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220" y="4230580"/>
            <a:ext cx="477992" cy="43538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5:08:19-d2sjlou1bb2p4onbqa6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322" y="2599089"/>
            <a:ext cx="477992" cy="43538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5:08:19-d2sjlou1bb2p4onbqa7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220" y="2643302"/>
            <a:ext cx="477992" cy="43538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4-15:08:19-d2sjlou1bb2p4onbqa7g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322" y="3445994"/>
            <a:ext cx="477992" cy="43538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4-15:08:19-d2sjlou1bb2p4onbqa80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220" y="3445994"/>
            <a:ext cx="477992" cy="43538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4-15:08:19-d2sjlou1bb2p4onbqa8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322" y="4230580"/>
            <a:ext cx="477992" cy="4353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655387" y="2660401"/>
            <a:ext cx="3543532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原版歌剧咏叹调《永远自由</a:t>
            </a: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6908212" y="2663992"/>
            <a:ext cx="3338024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创意改编思路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2644908" y="3483550"/>
            <a:ext cx="3338024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使用的关键词Prompt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6908212" y="3508109"/>
            <a:ext cx="260307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最满意的AI作品系列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2655387" y="4230580"/>
            <a:ext cx="2783512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生成作品与原歌剧对比</a:t>
            </a:r>
            <a:endParaRPr lang="en-US" sz="1600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A8BB69C8-1B85-EEE5-6916-5AFCC89EEF50}"/>
              </a:ext>
            </a:extLst>
          </p:cNvPr>
          <p:cNvSpPr/>
          <p:nvPr/>
        </p:nvSpPr>
        <p:spPr>
          <a:xfrm>
            <a:off x="6908212" y="4248686"/>
            <a:ext cx="3338024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1446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原版歌剧</a:t>
            </a:r>
            <a:r>
              <a:rPr lang="en-US" altLang="zh-CN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</a:p>
          <a:p>
            <a:r>
              <a:rPr lang="zh-CN" alt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咏叹调</a:t>
            </a:r>
            <a:r>
              <a:rPr lang="en-US" altLang="zh-CN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</a:t>
            </a:r>
            <a:r>
              <a:rPr lang="zh-CN" alt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永远自由</a:t>
            </a:r>
            <a:r>
              <a:rPr lang="en-US" altLang="zh-CN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</a:t>
            </a:r>
          </a:p>
          <a:p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03400"/>
            <a:ext cx="4102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</a:t>
            </a:r>
            <a:r>
              <a:rPr lang="en-US" sz="3000" dirty="0" err="1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永远自由</a:t>
            </a:r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</a:t>
            </a:r>
          </a:p>
          <a:p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（Sempre libera）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93700" y="2904424"/>
            <a:ext cx="410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第一幕高潮独白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347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8606" y="4167"/>
                </a:moveTo>
                <a:cubicBezTo>
                  <a:pt x="283131" y="7799"/>
                  <a:pt x="285750" y="13275"/>
                  <a:pt x="285750" y="19050"/>
                </a:cubicBezTo>
                <a:lnTo>
                  <a:pt x="285750" y="200025"/>
                </a:lnTo>
                <a:cubicBezTo>
                  <a:pt x="285750" y="226338"/>
                  <a:pt x="260152" y="247650"/>
                  <a:pt x="228600" y="247650"/>
                </a:cubicBezTo>
                <a:cubicBezTo>
                  <a:pt x="197048" y="247650"/>
                  <a:pt x="171450" y="226338"/>
                  <a:pt x="171450" y="200025"/>
                </a:cubicBezTo>
                <a:cubicBezTo>
                  <a:pt x="171450" y="173712"/>
                  <a:pt x="197048" y="152400"/>
                  <a:pt x="228600" y="152400"/>
                </a:cubicBezTo>
                <a:cubicBezTo>
                  <a:pt x="235268" y="152400"/>
                  <a:pt x="241697" y="153353"/>
                  <a:pt x="247650" y="155138"/>
                </a:cubicBezTo>
                <a:lnTo>
                  <a:pt x="247650" y="85665"/>
                </a:lnTo>
                <a:lnTo>
                  <a:pt x="114300" y="115312"/>
                </a:lnTo>
                <a:lnTo>
                  <a:pt x="114300" y="238125"/>
                </a:lnTo>
                <a:cubicBezTo>
                  <a:pt x="114300" y="264438"/>
                  <a:pt x="88702" y="285750"/>
                  <a:pt x="57150" y="285750"/>
                </a:cubicBezTo>
                <a:cubicBezTo>
                  <a:pt x="25598" y="285750"/>
                  <a:pt x="0" y="264438"/>
                  <a:pt x="0" y="238125"/>
                </a:cubicBezTo>
                <a:cubicBezTo>
                  <a:pt x="0" y="211812"/>
                  <a:pt x="25598" y="190500"/>
                  <a:pt x="57150" y="190500"/>
                </a:cubicBezTo>
                <a:cubicBezTo>
                  <a:pt x="63818" y="190500"/>
                  <a:pt x="70247" y="191453"/>
                  <a:pt x="76200" y="193238"/>
                </a:cubicBezTo>
                <a:lnTo>
                  <a:pt x="76200" y="57150"/>
                </a:lnTo>
                <a:cubicBezTo>
                  <a:pt x="76200" y="48220"/>
                  <a:pt x="82391" y="40481"/>
                  <a:pt x="91142" y="38576"/>
                </a:cubicBezTo>
                <a:lnTo>
                  <a:pt x="262592" y="476"/>
                </a:lnTo>
                <a:cubicBezTo>
                  <a:pt x="268248" y="-774"/>
                  <a:pt x="274141" y="595"/>
                  <a:pt x="278666" y="4227"/>
                </a:cubicBez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762000" y="3429000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作曲家：朱塞佩·威尔第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93700" y="4038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112276"/>
                </a:moveTo>
                <a:cubicBezTo>
                  <a:pt x="0" y="50244"/>
                  <a:pt x="51197" y="0"/>
                  <a:pt x="114300" y="0"/>
                </a:cubicBezTo>
                <a:cubicBezTo>
                  <a:pt x="177403" y="0"/>
                  <a:pt x="228600" y="50244"/>
                  <a:pt x="228600" y="112276"/>
                </a:cubicBezTo>
                <a:cubicBezTo>
                  <a:pt x="228600" y="183297"/>
                  <a:pt x="157043" y="268426"/>
                  <a:pt x="127159" y="300871"/>
                </a:cubicBezTo>
                <a:cubicBezTo>
                  <a:pt x="120134" y="308491"/>
                  <a:pt x="108406" y="308491"/>
                  <a:pt x="101382" y="300871"/>
                </a:cubicBezTo>
                <a:cubicBezTo>
                  <a:pt x="71497" y="268426"/>
                  <a:pt x="-60" y="183297"/>
                  <a:pt x="-60" y="112276"/>
                </a:cubicBezTo>
                <a:close/>
                <a:moveTo>
                  <a:pt x="114300" y="152400"/>
                </a:moveTo>
                <a:cubicBezTo>
                  <a:pt x="135328" y="152400"/>
                  <a:pt x="152400" y="135328"/>
                  <a:pt x="152400" y="114300"/>
                </a:cubicBezTo>
                <a:cubicBezTo>
                  <a:pt x="152400" y="93272"/>
                  <a:pt x="135328" y="76200"/>
                  <a:pt x="114300" y="76200"/>
                </a:cubicBezTo>
                <a:cubicBezTo>
                  <a:pt x="93272" y="76200"/>
                  <a:pt x="76200" y="93272"/>
                  <a:pt x="76200" y="114300"/>
                </a:cubicBezTo>
                <a:cubicBezTo>
                  <a:pt x="76200" y="135328"/>
                  <a:pt x="93272" y="152400"/>
                  <a:pt x="114300" y="152400"/>
                </a:cubicBez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762000" y="3987800"/>
            <a:ext cx="3086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剧情背景：维奥莱塔在巴黎沙龙中，面对爱情与自由的抉择。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48534" y="254000"/>
            <a:ext cx="0" cy="6350000"/>
          </a:xfrm>
          <a:prstGeom prst="line">
            <a:avLst/>
          </a:prstGeom>
          <a:noFill/>
          <a:ln w="25400">
            <a:solidFill>
              <a:srgbClr val="C78B3E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4596209" y="1397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33375" y="190500"/>
                </a:moveTo>
                <a:cubicBezTo>
                  <a:pt x="333375" y="111645"/>
                  <a:pt x="269355" y="47625"/>
                  <a:pt x="190500" y="47625"/>
                </a:cubicBezTo>
                <a:cubicBezTo>
                  <a:pt x="111645" y="47625"/>
                  <a:pt x="47625" y="111645"/>
                  <a:pt x="47625" y="190500"/>
                </a:cubicBezTo>
                <a:cubicBezTo>
                  <a:pt x="47625" y="269355"/>
                  <a:pt x="111645" y="333375"/>
                  <a:pt x="190500" y="333375"/>
                </a:cubicBezTo>
                <a:cubicBezTo>
                  <a:pt x="269355" y="333375"/>
                  <a:pt x="333375" y="269355"/>
                  <a:pt x="333375" y="190500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50031"/>
                </a:moveTo>
                <a:cubicBezTo>
                  <a:pt x="223356" y="250031"/>
                  <a:pt x="250031" y="223356"/>
                  <a:pt x="250031" y="190500"/>
                </a:cubicBezTo>
                <a:cubicBezTo>
                  <a:pt x="250031" y="157644"/>
                  <a:pt x="223356" y="130969"/>
                  <a:pt x="190500" y="130969"/>
                </a:cubicBezTo>
                <a:cubicBezTo>
                  <a:pt x="157644" y="130969"/>
                  <a:pt x="130969" y="157644"/>
                  <a:pt x="130969" y="190500"/>
                </a:cubicBezTo>
                <a:cubicBezTo>
                  <a:pt x="130969" y="223356"/>
                  <a:pt x="157644" y="250031"/>
                  <a:pt x="190500" y="250031"/>
                </a:cubicBezTo>
                <a:close/>
                <a:moveTo>
                  <a:pt x="190500" y="83344"/>
                </a:moveTo>
                <a:cubicBezTo>
                  <a:pt x="249641" y="83344"/>
                  <a:pt x="297656" y="131359"/>
                  <a:pt x="297656" y="190500"/>
                </a:cubicBezTo>
                <a:cubicBezTo>
                  <a:pt x="297656" y="249641"/>
                  <a:pt x="249641" y="297656"/>
                  <a:pt x="190500" y="297656"/>
                </a:cubicBezTo>
                <a:cubicBezTo>
                  <a:pt x="131359" y="297656"/>
                  <a:pt x="83344" y="249641"/>
                  <a:pt x="83344" y="190500"/>
                </a:cubicBezTo>
                <a:cubicBezTo>
                  <a:pt x="83344" y="131359"/>
                  <a:pt x="131359" y="83344"/>
                  <a:pt x="190500" y="83344"/>
                </a:cubicBezTo>
                <a:close/>
                <a:moveTo>
                  <a:pt x="166688" y="190500"/>
                </a:move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ubicBezTo>
                  <a:pt x="177358" y="214313"/>
                  <a:pt x="166688" y="203642"/>
                  <a:pt x="166688" y="190500"/>
                </a:cubicBezTo>
                <a:close/>
              </a:path>
            </a:pathLst>
          </a:custGeom>
          <a:solidFill>
            <a:srgbClr val="B01F2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4596209" y="642740"/>
            <a:ext cx="735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位置与意义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88454" y="1130300"/>
            <a:ext cx="684954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位于第一幕高潮，是全剧情绪的爆发点，通过维奥莱塔的华丽花腔，揭示了她内心深处对</a:t>
            </a:r>
            <a:r>
              <a:rPr lang="en-US" sz="1600" dirty="0">
                <a:solidFill>
                  <a:srgbClr val="FFFFFF"/>
                </a:solidFill>
                <a:highlight>
                  <a:srgbClr val="E6394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自由与爱情 </a:t>
            </a: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的激烈冲突，为整部歌剧的悲剧性结局埋下伏笔。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C57B12-9E39-56C9-0FFD-806328280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r="4756" b="160"/>
          <a:stretch/>
        </p:blipFill>
        <p:spPr bwMode="auto">
          <a:xfrm>
            <a:off x="5198988" y="2345929"/>
            <a:ext cx="6024394" cy="39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创意改编思路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17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2025夜店虚拟偶像Vivi的诞生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625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一场跨越时空的创意迁移</a:t>
            </a:r>
            <a:endParaRPr lang="en-US" sz="1600" dirty="0"/>
          </a:p>
        </p:txBody>
      </p:sp>
      <p:pic>
        <p:nvPicPr>
          <p:cNvPr id="5" name="Image 1" descr="https://kimi-web-img.moonshot.cn/img/www.fehrtrade.com/cebb56bb415d923c48ea51f7e9491e04727eeb14.jp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500" y="2387600"/>
            <a:ext cx="1016000" cy="1016000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0" y="3505200"/>
            <a:ext cx="342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19世纪巴黎沙龙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0" y="38100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交际花维奥莱塔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3378200" y="3200400"/>
            <a:ext cx="5435600" cy="0"/>
          </a:xfrm>
          <a:prstGeom prst="line">
            <a:avLst/>
          </a:prstGeom>
          <a:noFill/>
          <a:ln w="50800">
            <a:solidFill>
              <a:srgbClr val="E63946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5"/>
          <p:cNvSpPr/>
          <p:nvPr/>
        </p:nvSpPr>
        <p:spPr>
          <a:xfrm>
            <a:off x="5607050" y="3016250"/>
            <a:ext cx="977900" cy="469900"/>
          </a:xfrm>
          <a:custGeom>
            <a:avLst/>
            <a:gdLst/>
            <a:ahLst/>
            <a:cxnLst/>
            <a:rect l="l" t="t" r="r" b="b"/>
            <a:pathLst>
              <a:path w="977900" h="469900">
                <a:moveTo>
                  <a:pt x="0" y="0"/>
                </a:moveTo>
                <a:lnTo>
                  <a:pt x="977900" y="0"/>
                </a:lnTo>
                <a:lnTo>
                  <a:pt x="977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rgbClr val="F8F5F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5838825" y="301625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2" descr="https://kimi-web-img.moonshot.cn/img/daz.ke999.cn/f5812f6bca56c1b543479808c4f7a9d2204c3d32.jpg"/>
          <p:cNvPicPr>
            <a:picLocks noChangeAspect="1"/>
          </p:cNvPicPr>
          <p:nvPr/>
        </p:nvPicPr>
        <p:blipFill>
          <a:blip r:embed="rId5"/>
          <a:srcRect t="11538" b="11538"/>
          <a:stretch/>
        </p:blipFill>
        <p:spPr>
          <a:xfrm>
            <a:off x="9969500" y="2387600"/>
            <a:ext cx="1016000" cy="1016000"/>
          </a:xfrm>
          <a:prstGeom prst="roundRect">
            <a:avLst>
              <a:gd name="adj" fmla="val 50000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8763000" y="3505200"/>
            <a:ext cx="342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2025上海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763000" y="38100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虚拟偶像Vivi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4000" y="44704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B01F23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457200" y="4673600"/>
            <a:ext cx="579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核心冲突的当代转译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57200" y="50292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原版“拒绝爱情以追求自由”的冲突，被重新诠释为</a:t>
            </a:r>
            <a:r>
              <a:rPr lang="en-US" sz="1400" dirty="0">
                <a:solidFill>
                  <a:srgbClr val="FFFFFF"/>
                </a:solidFill>
                <a:highlight>
                  <a:srgbClr val="C78B3E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“拒绝真实情感以维持线上人设” 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的数字身份危机。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248400" y="44704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A6F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3"/>
          <p:cNvSpPr/>
          <p:nvPr/>
        </p:nvSpPr>
        <p:spPr>
          <a:xfrm>
            <a:off x="6451600" y="4673600"/>
            <a:ext cx="579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2A6F7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改编目标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6451600" y="5029200"/>
            <a:ext cx="5283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让Z世代观众从未来场景中照见自身困境，激活对</a:t>
            </a:r>
            <a:r>
              <a:rPr lang="en-US" sz="1400" dirty="0">
                <a:solidFill>
                  <a:srgbClr val="FFFFFF"/>
                </a:solidFill>
                <a:highlight>
                  <a:srgbClr val="C78B3E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科技与人性关系 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的讨论，同时保留歌剧的戏剧张力。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0324" y="3429000"/>
            <a:ext cx="600331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使用的关键词Prompt</a:t>
            </a:r>
            <a:endParaRPr lang="en-US" altLang="zh-CN" sz="2800" dirty="0"/>
          </a:p>
        </p:txBody>
      </p:sp>
      <p:sp>
        <p:nvSpPr>
          <p:cNvPr id="4" name="Text 1"/>
          <p:cNvSpPr/>
          <p:nvPr/>
        </p:nvSpPr>
        <p:spPr>
          <a:xfrm>
            <a:off x="5680324" y="2117249"/>
            <a:ext cx="6762322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CHAPTER.03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solidFill>
            <a:srgbClr val="A20F1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1396133" y="0"/>
            <a:ext cx="575002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83639-31A4-661B-58CF-579DC133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>
            <a:extLst>
              <a:ext uri="{FF2B5EF4-FFF2-40B4-BE49-F238E27FC236}">
                <a16:creationId xmlns:a16="http://schemas.microsoft.com/office/drawing/2014/main" id="{798E242B-4CCE-F508-7625-D3E83748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C694D41-AC1F-839A-1A55-3E5FE6CC6481}"/>
              </a:ext>
            </a:extLst>
          </p:cNvPr>
          <p:cNvSpPr/>
          <p:nvPr/>
        </p:nvSpPr>
        <p:spPr>
          <a:xfrm>
            <a:off x="13970" y="653737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使用的关键词</a:t>
            </a:r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5544E83-6D4F-5D55-1571-16B05DC7AF77}"/>
              </a:ext>
            </a:extLst>
          </p:cNvPr>
          <p:cNvSpPr/>
          <p:nvPr/>
        </p:nvSpPr>
        <p:spPr>
          <a:xfrm>
            <a:off x="1188434" y="1412676"/>
            <a:ext cx="1167633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1</a:t>
            </a:r>
            <a:endParaRPr lang="en-US" sz="16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507ABD9-2519-287E-3AD4-A11418B9FC8B}"/>
              </a:ext>
            </a:extLst>
          </p:cNvPr>
          <p:cNvSpPr/>
          <p:nvPr/>
        </p:nvSpPr>
        <p:spPr>
          <a:xfrm>
            <a:off x="1033153" y="1932611"/>
            <a:ext cx="3114516" cy="4271653"/>
          </a:xfrm>
          <a:custGeom>
            <a:avLst/>
            <a:gdLst/>
            <a:ahLst/>
            <a:cxnLst/>
            <a:rect l="l" t="t" r="r" b="b"/>
            <a:pathLst>
              <a:path w="8610600" h="609600">
                <a:moveTo>
                  <a:pt x="101602" y="0"/>
                </a:moveTo>
                <a:lnTo>
                  <a:pt x="8508998" y="0"/>
                </a:lnTo>
                <a:cubicBezTo>
                  <a:pt x="8565111" y="0"/>
                  <a:pt x="8610600" y="45489"/>
                  <a:pt x="8610600" y="101602"/>
                </a:cubicBezTo>
                <a:lnTo>
                  <a:pt x="8610600" y="507998"/>
                </a:lnTo>
                <a:cubicBezTo>
                  <a:pt x="8610600" y="564111"/>
                  <a:pt x="8565111" y="609600"/>
                  <a:pt x="8508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01F23">
              <a:alpha val="1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15F8E4B-276C-F54F-39CA-57B6BB743B50}"/>
              </a:ext>
            </a:extLst>
          </p:cNvPr>
          <p:cNvSpPr/>
          <p:nvPr/>
        </p:nvSpPr>
        <p:spPr>
          <a:xfrm>
            <a:off x="1280555" y="2174323"/>
            <a:ext cx="2621527" cy="37087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"Cyberpunk virtual idol live stream, neon lights, Shanghai nightclub, holographic projections, emotional conflict, future fashion, dark background with glowing text"</a:t>
            </a:r>
            <a:b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zh-CN" alt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中文：赛博朋克虚拟偶像直播，霓虹灯，上海夜店，全息投影，情感冲突，未来时尚，暗背景发光文字）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07A06FE-DE74-57D6-16B0-A86BB318A175}"/>
              </a:ext>
            </a:extLst>
          </p:cNvPr>
          <p:cNvSpPr/>
          <p:nvPr/>
        </p:nvSpPr>
        <p:spPr>
          <a:xfrm>
            <a:off x="4928368" y="1412676"/>
            <a:ext cx="1167632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2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88484593-1C0E-E941-52B4-423E9D2033AC}"/>
              </a:ext>
            </a:extLst>
          </p:cNvPr>
          <p:cNvSpPr/>
          <p:nvPr/>
        </p:nvSpPr>
        <p:spPr>
          <a:xfrm>
            <a:off x="4703240" y="1932610"/>
            <a:ext cx="3114516" cy="4271653"/>
          </a:xfrm>
          <a:custGeom>
            <a:avLst/>
            <a:gdLst/>
            <a:ahLst/>
            <a:cxnLst/>
            <a:rect l="l" t="t" r="r" b="b"/>
            <a:pathLst>
              <a:path w="8610600" h="812800">
                <a:moveTo>
                  <a:pt x="101600" y="0"/>
                </a:moveTo>
                <a:lnTo>
                  <a:pt x="8509000" y="0"/>
                </a:lnTo>
                <a:cubicBezTo>
                  <a:pt x="8565075" y="0"/>
                  <a:pt x="8610600" y="45525"/>
                  <a:pt x="8610600" y="101600"/>
                </a:cubicBezTo>
                <a:lnTo>
                  <a:pt x="8610600" y="711200"/>
                </a:lnTo>
                <a:cubicBezTo>
                  <a:pt x="8610600" y="767275"/>
                  <a:pt x="8565075" y="812800"/>
                  <a:pt x="8509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78B3E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42B8A82-3784-E249-2BF8-163058E1F518}"/>
              </a:ext>
            </a:extLst>
          </p:cNvPr>
          <p:cNvSpPr/>
          <p:nvPr/>
        </p:nvSpPr>
        <p:spPr>
          <a:xfrm>
            <a:off x="5111501" y="2233950"/>
            <a:ext cx="2612572" cy="3598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"Young female virtual streamer in LED dress, holding microphone, surrounded by floating digital comments, lonely expression in crowded virtual world"</a:t>
            </a:r>
            <a:b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zh-CN" alt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中文：年轻女性虚拟主播穿</a:t>
            </a: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LED</a:t>
            </a:r>
            <a:r>
              <a:rPr lang="zh-CN" alt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裙，手持麦克风，被浮动数字评论包围，在拥挤虚拟世界中孤独表情）</a:t>
            </a: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7052E84-7F06-01F0-BCEC-ED145D8CFDBF}"/>
              </a:ext>
            </a:extLst>
          </p:cNvPr>
          <p:cNvSpPr/>
          <p:nvPr/>
        </p:nvSpPr>
        <p:spPr>
          <a:xfrm>
            <a:off x="8559727" y="1412676"/>
            <a:ext cx="1182515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2A6F7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3</a:t>
            </a: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3ED4B958-01C8-5FE6-EE40-A18F07C75B77}"/>
              </a:ext>
            </a:extLst>
          </p:cNvPr>
          <p:cNvSpPr/>
          <p:nvPr/>
        </p:nvSpPr>
        <p:spPr>
          <a:xfrm>
            <a:off x="8383979" y="1932610"/>
            <a:ext cx="3020833" cy="4271653"/>
          </a:xfrm>
          <a:custGeom>
            <a:avLst/>
            <a:gdLst/>
            <a:ahLst/>
            <a:cxnLst/>
            <a:rect l="l" t="t" r="r" b="b"/>
            <a:pathLst>
              <a:path w="8610600" h="812800">
                <a:moveTo>
                  <a:pt x="101600" y="0"/>
                </a:moveTo>
                <a:lnTo>
                  <a:pt x="8509000" y="0"/>
                </a:lnTo>
                <a:cubicBezTo>
                  <a:pt x="8565075" y="0"/>
                  <a:pt x="8610600" y="45525"/>
                  <a:pt x="8610600" y="101600"/>
                </a:cubicBezTo>
                <a:lnTo>
                  <a:pt x="8610600" y="711200"/>
                </a:lnTo>
                <a:cubicBezTo>
                  <a:pt x="8610600" y="767275"/>
                  <a:pt x="8565075" y="812800"/>
                  <a:pt x="8509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A6F76">
              <a:alpha val="1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A5BBB4D-E719-2998-407A-04152DE97184}"/>
              </a:ext>
            </a:extLst>
          </p:cNvPr>
          <p:cNvSpPr/>
          <p:nvPr/>
        </p:nvSpPr>
        <p:spPr>
          <a:xfrm>
            <a:off x="8668301" y="1971886"/>
            <a:ext cx="2480501" cy="3860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"Futuristic stage with holographic cityscape, red and blue laser lights, AI assistant avatar, symbolizing freedom and isolation in digital age"</a:t>
            </a:r>
            <a:b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</a:b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</a:t>
            </a:r>
            <a:r>
              <a:rPr lang="zh-CN" alt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中文：未来主义舞台全息城市景观，红蓝激光，</a:t>
            </a: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助手头像，象征数字时代的自由与隔离）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325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5:08:20-d2sjlp61bb2p4onbqab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0"/>
            <a:ext cx="1220533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73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AI视觉关键词拆解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981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从技术术语到艺术元素的映射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13418" y="2870200"/>
            <a:ext cx="1167633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B01F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482863" y="2743200"/>
            <a:ext cx="8610600" cy="609600"/>
          </a:xfrm>
          <a:custGeom>
            <a:avLst/>
            <a:gdLst/>
            <a:ahLst/>
            <a:cxnLst/>
            <a:rect l="l" t="t" r="r" b="b"/>
            <a:pathLst>
              <a:path w="8610600" h="609600">
                <a:moveTo>
                  <a:pt x="101602" y="0"/>
                </a:moveTo>
                <a:lnTo>
                  <a:pt x="8508998" y="0"/>
                </a:lnTo>
                <a:cubicBezTo>
                  <a:pt x="8565111" y="0"/>
                  <a:pt x="8610600" y="45489"/>
                  <a:pt x="8610600" y="101602"/>
                </a:cubicBezTo>
                <a:lnTo>
                  <a:pt x="8610600" y="507998"/>
                </a:lnTo>
                <a:cubicBezTo>
                  <a:pt x="8610600" y="564111"/>
                  <a:pt x="8565111" y="609600"/>
                  <a:pt x="8508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B01F23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2635263" y="2895600"/>
            <a:ext cx="355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neon lights, rain-soaked skyline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908093" y="2921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6412918" y="2921000"/>
            <a:ext cx="453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对应科技景象，营造cyberpunk氛围，奠定未来感基调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98537" y="3842385"/>
            <a:ext cx="1167632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C78B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482863" y="3619500"/>
            <a:ext cx="8610600" cy="812800"/>
          </a:xfrm>
          <a:custGeom>
            <a:avLst/>
            <a:gdLst/>
            <a:ahLst/>
            <a:cxnLst/>
            <a:rect l="l" t="t" r="r" b="b"/>
            <a:pathLst>
              <a:path w="8610600" h="812800">
                <a:moveTo>
                  <a:pt x="101600" y="0"/>
                </a:moveTo>
                <a:lnTo>
                  <a:pt x="8509000" y="0"/>
                </a:lnTo>
                <a:cubicBezTo>
                  <a:pt x="8565075" y="0"/>
                  <a:pt x="8610600" y="45525"/>
                  <a:pt x="8610600" y="101600"/>
                </a:cubicBezTo>
                <a:lnTo>
                  <a:pt x="8610600" y="711200"/>
                </a:lnTo>
                <a:cubicBezTo>
                  <a:pt x="8610600" y="767275"/>
                  <a:pt x="8565075" y="812800"/>
                  <a:pt x="8509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78B3E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2635263" y="3873500"/>
            <a:ext cx="490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floating digital comments, hologram audience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49332" y="38989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754157" y="3771900"/>
            <a:ext cx="3187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对应弹幕互动，将传统镜中自省转译为社交媒体的围观压力。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98536" y="4800600"/>
            <a:ext cx="1182515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2A6F7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Keyword 3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465640" y="4648200"/>
            <a:ext cx="8610600" cy="660400"/>
          </a:xfrm>
          <a:custGeom>
            <a:avLst/>
            <a:gdLst/>
            <a:ahLst/>
            <a:cxnLst/>
            <a:rect l="l" t="t" r="r" b="b"/>
            <a:pathLst>
              <a:path w="8610600" h="812800">
                <a:moveTo>
                  <a:pt x="101600" y="0"/>
                </a:moveTo>
                <a:lnTo>
                  <a:pt x="8509000" y="0"/>
                </a:lnTo>
                <a:cubicBezTo>
                  <a:pt x="8565075" y="0"/>
                  <a:pt x="8610600" y="45525"/>
                  <a:pt x="8610600" y="101600"/>
                </a:cubicBezTo>
                <a:lnTo>
                  <a:pt x="8610600" y="711200"/>
                </a:lnTo>
                <a:cubicBezTo>
                  <a:pt x="8610600" y="767275"/>
                  <a:pt x="8565075" y="812800"/>
                  <a:pt x="8509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A6F76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2635263" y="48260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LED dress, glitch makeup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295318" y="4851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E6394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5800143" y="4724400"/>
            <a:ext cx="514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对应虚拟偶像Vivi，服饰成为数据，暗示其数字身份的可编辑性</a:t>
            </a:r>
            <a:r>
              <a:rPr lang="en-US" sz="1400" dirty="0">
                <a:solidFill>
                  <a:srgbClr val="3A3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601</Words>
  <Application>Microsoft Macintosh PowerPoint</Application>
  <PresentationFormat>宽屏</PresentationFormat>
  <Paragraphs>100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quote-cjk-patch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歌剧改编《永远自由》——Cyberpunk虚拟偶像版</dc:title>
  <dc:subject>歌剧改编《永远自由》——Cyberpunk虚拟偶像版</dc:subject>
  <dc:creator>Kimi</dc:creator>
  <cp:lastModifiedBy>Ju Julia</cp:lastModifiedBy>
  <cp:revision>4</cp:revision>
  <dcterms:created xsi:type="dcterms:W3CDTF">2025-10-01T06:04:18Z</dcterms:created>
  <dcterms:modified xsi:type="dcterms:W3CDTF">2025-10-01T09:57:57Z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歌剧改编《永远自由》——Cyberpunk虚拟偶像版","ContentProducer":"001191110108MACG2KBH8F10000","ProduceID":"d3ec5tj2ulbf5a9msb8g","ReservedCode1":"","ContentPropagator":"001191110108MACG2KBH8F20000","PropagateID":"d3ec5tj2ulbf5a9msb8g","ReservedCode2":""}</vt:lpwstr>
  </property>
</Properties>
</file>